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mp3" ContentType="audio/mp3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74" r:id="rId4"/>
    <p:sldId id="277" r:id="rId5"/>
    <p:sldId id="278" r:id="rId6"/>
    <p:sldId id="270" r:id="rId7"/>
  </p:sldIdLst>
  <p:sldSz cx="9144000" cy="5143500" type="screen16x9"/>
  <p:notesSz cx="6858000" cy="9144000"/>
  <p:embeddedFontLst>
    <p:embeddedFont>
      <p:font typeface="DFPOP1-W9" charset="-128"/>
      <p:regular r:id="rId9"/>
    </p:embeddedFont>
    <p:embeddedFont>
      <p:font typeface="楷体" pitchFamily="49" charset="-122"/>
      <p:regular r:id="rId10"/>
    </p:embeddedFont>
    <p:embeddedFont>
      <p:font typeface="微软雅黑" pitchFamily="34" charset="-122"/>
      <p:regular r:id="rId11"/>
      <p:bold r:id="rId12"/>
    </p:embeddedFont>
    <p:embeddedFont>
      <p:font typeface="Calibri" pitchFamily="34" charset="0"/>
      <p:regular r:id="rId13"/>
      <p:bold r:id="rId14"/>
      <p:italic r:id="rId15"/>
      <p:boldItalic r:id="rId16"/>
    </p:embeddedFont>
  </p:embeddedFont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EB6883"/>
    <a:srgbClr val="B7471F"/>
    <a:srgbClr val="DD6236"/>
    <a:srgbClr val="F8B95D"/>
    <a:srgbClr val="73455F"/>
    <a:srgbClr val="A86C8F"/>
    <a:srgbClr val="C41A3E"/>
    <a:srgbClr val="E38C0B"/>
    <a:srgbClr val="5B9BD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987" autoAdjust="0"/>
    <p:restoredTop sz="95768" autoAdjust="0"/>
  </p:normalViewPr>
  <p:slideViewPr>
    <p:cSldViewPr snapToGrid="0">
      <p:cViewPr varScale="1">
        <p:scale>
          <a:sx n="66" d="100"/>
          <a:sy n="66" d="100"/>
        </p:scale>
        <p:origin x="-276" y="-4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5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10" Type="http://schemas.openxmlformats.org/officeDocument/2006/relationships/font" Target="fonts/font2.fntdata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48B9ED-4FA8-457A-8C95-9715E766FCF6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F60432-858A-4F24-8214-B61DB53ED13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517" y="180390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751" b="10439"/>
          <a:stretch>
            <a:fillRect/>
          </a:stretch>
        </p:blipFill>
        <p:spPr>
          <a:xfrm>
            <a:off x="0" y="2486025"/>
            <a:ext cx="9144000" cy="2657475"/>
          </a:xfrm>
          <a:prstGeom prst="rect">
            <a:avLst/>
          </a:prstGeom>
        </p:spPr>
      </p:pic>
      <p:pic>
        <p:nvPicPr>
          <p:cNvPr id="23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517" y="311019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18452" y="3813271"/>
            <a:ext cx="1882598" cy="134203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2450" y="4412358"/>
            <a:ext cx="1719719" cy="73114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55705" y="0"/>
            <a:ext cx="2852389" cy="51435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58239" y="4439137"/>
            <a:ext cx="1793654" cy="716171"/>
          </a:xfrm>
          <a:prstGeom prst="rect">
            <a:avLst/>
          </a:prstGeom>
        </p:spPr>
      </p:pic>
      <p:pic>
        <p:nvPicPr>
          <p:cNvPr id="20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1517" y="279916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椭圆 4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-1680000">
            <a:off x="147299" y="-80411"/>
            <a:ext cx="60124" cy="707183"/>
          </a:xfrm>
          <a:prstGeom prst="rect">
            <a:avLst/>
          </a:prstGeom>
          <a:solidFill>
            <a:srgbClr val="B09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 userDrawn="1"/>
        </p:nvSpPr>
        <p:spPr>
          <a:xfrm rot="-1680000">
            <a:off x="511715" y="-271931"/>
            <a:ext cx="36000" cy="548424"/>
          </a:xfrm>
          <a:prstGeom prst="rect">
            <a:avLst/>
          </a:prstGeom>
          <a:solidFill>
            <a:srgbClr val="B09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3642" r="34062" b="10439"/>
          <a:stretch>
            <a:fillRect/>
          </a:stretch>
        </p:blipFill>
        <p:spPr>
          <a:xfrm>
            <a:off x="-1" y="4611425"/>
            <a:ext cx="7191375" cy="53207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57999" y="4729323"/>
            <a:ext cx="1095375" cy="43736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81695" y="4210049"/>
            <a:ext cx="1262305" cy="95663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928532">
            <a:off x="-40446" y="286377"/>
            <a:ext cx="729378" cy="71328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928532">
            <a:off x="427917" y="52768"/>
            <a:ext cx="429171" cy="419704"/>
          </a:xfrm>
          <a:prstGeom prst="rect">
            <a:avLst/>
          </a:prstGeom>
        </p:spPr>
      </p:pic>
      <p:pic>
        <p:nvPicPr>
          <p:cNvPr id="24" name="Picture 2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60178" y="261256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933D16-1A11-400B-A8CC-34FD56FEFD51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openxmlformats.org/officeDocument/2006/relationships/image" Target="../media/image10.png"/><Relationship Id="rId11" Type="http://schemas.openxmlformats.org/officeDocument/2006/relationships/image" Target="../media/image12.png"/><Relationship Id="rId5" Type="http://schemas.openxmlformats.org/officeDocument/2006/relationships/image" Target="../media/image2.png"/><Relationship Id="rId10" Type="http://schemas.openxmlformats.org/officeDocument/2006/relationships/image" Target="../media/image11.png"/><Relationship Id="rId4" Type="http://schemas.openxmlformats.org/officeDocument/2006/relationships/image" Target="../media/image9.png"/><Relationship Id="rId9" Type="http://schemas.microsoft.com/office/2007/relationships/media" Target="../media/media1.mp3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87643" y="-832933"/>
            <a:ext cx="2143021" cy="37708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751"/>
          <a:stretch>
            <a:fillRect/>
          </a:stretch>
        </p:blipFill>
        <p:spPr>
          <a:xfrm>
            <a:off x="0" y="2105025"/>
            <a:ext cx="9144000" cy="30384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9148" b="13737"/>
          <a:stretch>
            <a:fillRect/>
          </a:stretch>
        </p:blipFill>
        <p:spPr>
          <a:xfrm rot="21422484">
            <a:off x="2187248" y="3715022"/>
            <a:ext cx="4101537" cy="1098768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1701052" y="1149146"/>
            <a:ext cx="4865434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ea"/>
                <a:ea typeface="+mj-ea"/>
              </a:rPr>
              <a:t>小学题帮提升拓展课件</a:t>
            </a:r>
            <a:endParaRPr lang="zh-CN" altLang="en-US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ea"/>
              <a:ea typeface="+mj-ea"/>
            </a:endParaRPr>
          </a:p>
        </p:txBody>
      </p:sp>
      <p:pic>
        <p:nvPicPr>
          <p:cNvPr id="25" name="沈芯羽-幸福大魔咒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9"/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9841507" y="-1295400"/>
            <a:ext cx="609600" cy="609600"/>
          </a:xfrm>
          <a:prstGeom prst="rect">
            <a:avLst/>
          </a:prstGeom>
        </p:spPr>
      </p:pic>
      <p:sp>
        <p:nvSpPr>
          <p:cNvPr id="27" name="文本框 22"/>
          <p:cNvSpPr txBox="1"/>
          <p:nvPr/>
        </p:nvSpPr>
        <p:spPr>
          <a:xfrm>
            <a:off x="2471878" y="2310076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+mj-ea"/>
                <a:ea typeface="+mj-ea"/>
              </a:rPr>
              <a:t>人教版六年级下</a:t>
            </a:r>
            <a:endParaRPr lang="zh-CN" altLang="en-US" sz="3600" b="1" dirty="0">
              <a:latin typeface="+mj-ea"/>
              <a:ea typeface="+mj-ea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939" y="3916561"/>
            <a:ext cx="888143" cy="1075904"/>
          </a:xfrm>
          <a:prstGeom prst="rect">
            <a:avLst/>
          </a:prstGeom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-0.13767 0.10926 L -0.27552 -0.00185 L -0.40035 0.1 L -0.52031 0.00185 L -0.6526 0.1037 L -0.78594 0.00926 L -0.92465 0.10556 " pathEditMode="relative" rAng="0" ptsTypes="AAAAAAAA">
                                      <p:cBhvr>
                                        <p:cTn id="24" dur="6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33" y="537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00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000"/>
                            </p:stCondLst>
                            <p:childTnLst>
                              <p:par>
                                <p:cTn id="9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8000"/>
                            </p:stCondLst>
                            <p:childTnLst>
                              <p:par>
                                <p:cTn id="9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100">
                <p:cTn id="10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video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/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11022" y="1772306"/>
            <a:ext cx="4923143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66FF"/>
                </a:solidFill>
                <a:latin typeface="楷体" pitchFamily="49" charset="-122"/>
                <a:ea typeface="楷体" pitchFamily="49" charset="-122"/>
              </a:rPr>
              <a:t>第</a:t>
            </a:r>
            <a:r>
              <a:rPr lang="en-US" altLang="zh-CN" sz="3200" b="1" dirty="0" smtClean="0">
                <a:solidFill>
                  <a:srgbClr val="0066FF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3200" b="1" dirty="0" smtClean="0">
                <a:solidFill>
                  <a:srgbClr val="0066FF"/>
                </a:solidFill>
                <a:latin typeface="楷体" pitchFamily="49" charset="-122"/>
                <a:ea typeface="楷体" pitchFamily="49" charset="-122"/>
              </a:rPr>
              <a:t>课时　比例的基本性质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548431" y="1264196"/>
            <a:ext cx="800219" cy="240065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eaVert" wrap="none">
            <a:spAutoFit/>
          </a:bodyPr>
          <a:lstStyle/>
          <a:p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根据“等积式”改写</a:t>
            </a:r>
            <a:endParaRPr lang="en-US" altLang="zh-CN" sz="20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“比例式”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355153" y="844745"/>
            <a:ext cx="725945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5.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根据等积式改写比例式。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(1)14×12=21×8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(2)A×B=C×D(A,B,C,D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均不为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0)</a:t>
            </a: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654107" y="2023629"/>
            <a:ext cx="2628333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答案不唯一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519227" y="2023629"/>
            <a:ext cx="2628333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21∶14=12∶8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797107" y="3454737"/>
            <a:ext cx="2628333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C∶A=B∶D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5" grpId="0"/>
      <p:bldP spid="8" grpId="0"/>
      <p:bldP spid="14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12373" y="1447076"/>
            <a:ext cx="492443" cy="163121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eaVert" wrap="none">
            <a:spAutoFit/>
          </a:bodyPr>
          <a:lstStyle/>
          <a:p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根据比例求值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355153" y="844745"/>
            <a:ext cx="7259457" cy="1135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6.(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扬州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·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期末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比例的两个内项分别是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18,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一个外项是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6,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另一个外项是多少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?</a:t>
            </a: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132387" y="2234085"/>
            <a:ext cx="2628333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3×18÷6=9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5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12378" y="1447076"/>
            <a:ext cx="492443" cy="188769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eaVert" wrap="none">
            <a:spAutoFit/>
          </a:bodyPr>
          <a:lstStyle/>
          <a:p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用比例解决问题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355153" y="844745"/>
            <a:ext cx="7259457" cy="1135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7.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前年九月份和去年九月份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,A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市晴天和阴天的天数之比是否可以组成比例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?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如果可以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把组成的比例写出来。</a:t>
            </a: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730307" y="2218845"/>
            <a:ext cx="2628333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可以组成比例</a:t>
            </a:r>
            <a:endParaRPr lang="en-US" altLang="zh-CN" sz="24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7" name="W95.EPS" descr="id:2147493230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74180" y="2273100"/>
            <a:ext cx="3616380" cy="181047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776027" y="3072285"/>
            <a:ext cx="2628333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14∶16=7∶8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5" grpId="0"/>
      <p:bldP spid="8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87643" y="-832933"/>
            <a:ext cx="2143021" cy="37708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751"/>
          <a:stretch>
            <a:fillRect/>
          </a:stretch>
        </p:blipFill>
        <p:spPr>
          <a:xfrm>
            <a:off x="0" y="2105025"/>
            <a:ext cx="9144000" cy="30384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9148" b="13737"/>
          <a:stretch>
            <a:fillRect/>
          </a:stretch>
        </p:blipFill>
        <p:spPr>
          <a:xfrm rot="21422484">
            <a:off x="687369" y="3688709"/>
            <a:ext cx="4101537" cy="1098768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2737568" y="2040299"/>
            <a:ext cx="2060229" cy="660618"/>
            <a:chOff x="1867422" y="2146314"/>
            <a:chExt cx="2060229" cy="660618"/>
          </a:xfrm>
        </p:grpSpPr>
        <p:sp>
          <p:nvSpPr>
            <p:cNvPr id="23" name="文本框 22"/>
            <p:cNvSpPr txBox="1"/>
            <p:nvPr/>
          </p:nvSpPr>
          <p:spPr>
            <a:xfrm>
              <a:off x="1896326" y="2148675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ln w="85725">
                    <a:solidFill>
                      <a:schemeClr val="accent2">
                        <a:lumMod val="50000"/>
                      </a:schemeClr>
                    </a:solidFill>
                  </a:ln>
                  <a:solidFill>
                    <a:schemeClr val="accent2">
                      <a:lumMod val="75000"/>
                    </a:schemeClr>
                  </a:solidFill>
                </a:rPr>
                <a:t>谢谢观赏</a:t>
              </a:r>
              <a:endParaRPr lang="zh-CN" altLang="en-US" sz="3600" dirty="0">
                <a:ln w="85725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886801" y="2146314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ln w="0">
                    <a:noFill/>
                  </a:ln>
                  <a:solidFill>
                    <a:schemeClr val="bg1"/>
                  </a:solidFill>
                </a:rPr>
                <a:t>谢谢观赏</a:t>
              </a:r>
              <a:endParaRPr lang="zh-CN" altLang="en-US" sz="3600" dirty="0">
                <a:ln w="0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867422" y="2160601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 smtClean="0">
                  <a:blipFill>
                    <a:blip r:embed="rId6"/>
                    <a:stretch>
                      <a:fillRect/>
                    </a:stretch>
                  </a:blipFill>
                </a:rPr>
                <a:t>谢谢观赏</a:t>
              </a:r>
              <a:endParaRPr lang="zh-CN" altLang="en-US" sz="3600" b="1" dirty="0">
                <a:blipFill>
                  <a:blip r:embed="rId6"/>
                  <a:stretch>
                    <a:fillRect/>
                  </a:stretch>
                </a:blip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-0.13767 0.10926 L -0.27552 -0.00185 L -0.40035 0.1 L -0.52031 0.00185 L -0.6526 0.1037 L -0.78594 0.00926 L -0.92465 0.10556 " pathEditMode="relative" rAng="0" ptsTypes="AAAAAAAA">
                                      <p:cBhvr>
                                        <p:cTn id="21" dur="6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33" y="537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49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0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</p:bld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DFPOP1-W9"/>
        <a:ea typeface="华康少女文字W5"/>
        <a:cs typeface=""/>
      </a:majorFont>
      <a:minorFont>
        <a:latin typeface="DFPOP1-W9"/>
        <a:ea typeface="华康少女文字W5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242</TotalTime>
  <Words>132</Words>
  <Application>Microsoft Office PowerPoint</Application>
  <PresentationFormat>全屏显示(16:9)</PresentationFormat>
  <Paragraphs>28</Paragraphs>
  <Slides>6</Slides>
  <Notes>6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Arial</vt:lpstr>
      <vt:lpstr>宋体</vt:lpstr>
      <vt:lpstr>DFPOP1-W9</vt:lpstr>
      <vt:lpstr>华康少女文字W5</vt:lpstr>
      <vt:lpstr>楷体</vt:lpstr>
      <vt:lpstr>微软雅黑</vt:lpstr>
      <vt:lpstr>Calibri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Company>Users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lenovop</cp:lastModifiedBy>
  <cp:revision>94</cp:revision>
  <dcterms:created xsi:type="dcterms:W3CDTF">2015-12-05T09:26:00Z</dcterms:created>
  <dcterms:modified xsi:type="dcterms:W3CDTF">2019-09-25T02:10:12Z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